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0" r:id="rId8"/>
    <p:sldId id="264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EEADA"/>
    <a:srgbClr val="FF9900"/>
    <a:srgbClr val="663300"/>
    <a:srgbClr val="0000CC"/>
    <a:srgbClr val="339933"/>
    <a:srgbClr val="009900"/>
    <a:srgbClr val="006600"/>
    <a:srgbClr val="0033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00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terrence.beltz\Pictures\CutFaceCree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" r="-423" b="60216"/>
          <a:stretch/>
        </p:blipFill>
        <p:spPr bwMode="auto">
          <a:xfrm>
            <a:off x="2939524" y="-5665"/>
            <a:ext cx="6229387" cy="307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-5543" y="-5665"/>
            <a:ext cx="4729943" cy="3077308"/>
          </a:xfrm>
          <a:prstGeom prst="rect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  <a:alpha val="75000"/>
                </a:schemeClr>
              </a:gs>
              <a:gs pos="63000">
                <a:srgbClr val="B9CDE5"/>
              </a:gs>
              <a:gs pos="99167">
                <a:schemeClr val="accent1">
                  <a:lumMod val="40000"/>
                  <a:lumOff val="60000"/>
                  <a:alpha val="0"/>
                </a:schemeClr>
              </a:gs>
              <a:gs pos="85000">
                <a:schemeClr val="accent1">
                  <a:lumMod val="40000"/>
                  <a:lumOff val="60000"/>
                  <a:alpha val="69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 userDrawn="1"/>
        </p:nvSpPr>
        <p:spPr>
          <a:xfrm>
            <a:off x="-5542" y="2685372"/>
            <a:ext cx="9149542" cy="4001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5334000" y="2885428"/>
            <a:ext cx="3791990" cy="1423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 userDrawn="1"/>
        </p:nvSpPr>
        <p:spPr>
          <a:xfrm>
            <a:off x="7467600" y="2316040"/>
            <a:ext cx="1676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0" dirty="0">
                <a:solidFill>
                  <a:schemeClr val="bg1"/>
                </a:solidFill>
              </a:rPr>
              <a:t>Highway</a:t>
            </a:r>
            <a:r>
              <a:rPr lang="en-US" sz="900" b="0" baseline="0" dirty="0">
                <a:solidFill>
                  <a:schemeClr val="bg1"/>
                </a:solidFill>
              </a:rPr>
              <a:t> 61  </a:t>
            </a:r>
          </a:p>
          <a:p>
            <a:pPr algn="r"/>
            <a:r>
              <a:rPr lang="en-US" sz="900" b="0" baseline="0" dirty="0">
                <a:solidFill>
                  <a:schemeClr val="bg1"/>
                </a:solidFill>
              </a:rPr>
              <a:t>North Shore of Lake Superior</a:t>
            </a:r>
            <a:endParaRPr lang="en-US" sz="900" b="0" dirty="0">
              <a:solidFill>
                <a:schemeClr val="bg1"/>
              </a:solidFill>
            </a:endParaRPr>
          </a:p>
        </p:txBody>
      </p:sp>
      <p:pic>
        <p:nvPicPr>
          <p:cNvPr id="33" name="Picture 7" descr="C:\Users\terrence.beltz\Pictures\FHWA Logo - Horiz - Lrg.tiff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99" y="6172200"/>
            <a:ext cx="2262031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 userDrawn="1"/>
        </p:nvSpPr>
        <p:spPr>
          <a:xfrm>
            <a:off x="2411617" y="2685372"/>
            <a:ext cx="2883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FHWA Minnesota Division</a:t>
            </a:r>
          </a:p>
        </p:txBody>
      </p:sp>
      <p:sp>
        <p:nvSpPr>
          <p:cNvPr id="38" name="Title 37"/>
          <p:cNvSpPr>
            <a:spLocks noGrp="1"/>
          </p:cNvSpPr>
          <p:nvPr userDrawn="1">
            <p:ph type="title"/>
          </p:nvPr>
        </p:nvSpPr>
        <p:spPr>
          <a:xfrm>
            <a:off x="454429" y="3124200"/>
            <a:ext cx="8229600" cy="13716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053" name="Picture 5" descr="C:\Users\terrence.beltz\Pictures\FHWA Mn Loon Logo Transparent no text 3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8642"/>
            <a:ext cx="2286000" cy="261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4648200"/>
            <a:ext cx="8001000" cy="1219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69229" y="5981700"/>
            <a:ext cx="4346171" cy="38099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 cap="sm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1800" b="1" dirty="0"/>
              <a:t>Click to add Name</a:t>
            </a:r>
            <a:endParaRPr lang="en-US" dirty="0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038600" y="6400800"/>
            <a:ext cx="4876799" cy="34250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09745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terrence.beltz\Pictures\CutFaceCree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" r="8088" b="60216"/>
          <a:stretch/>
        </p:blipFill>
        <p:spPr bwMode="auto">
          <a:xfrm>
            <a:off x="5483671" y="-5665"/>
            <a:ext cx="3660329" cy="135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-11330"/>
            <a:ext cx="8763000" cy="1352354"/>
          </a:xfrm>
          <a:prstGeom prst="rect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  <a:alpha val="75000"/>
                </a:schemeClr>
              </a:gs>
              <a:gs pos="68000">
                <a:srgbClr val="B9CDE5"/>
              </a:gs>
              <a:gs pos="99167">
                <a:schemeClr val="accent1">
                  <a:lumMod val="40000"/>
                  <a:lumOff val="60000"/>
                  <a:alpha val="0"/>
                </a:schemeClr>
              </a:gs>
              <a:gs pos="88000">
                <a:schemeClr val="accent1">
                  <a:lumMod val="40000"/>
                  <a:lumOff val="60000"/>
                  <a:alpha val="69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57200" y="1981200"/>
            <a:ext cx="8229600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0" name="Picture 7" descr="C:\Users\terrence.beltz\Pictures\FHWA Logo - Horiz - Lrg.tiff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00" y="6391435"/>
            <a:ext cx="1524000" cy="45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 userDrawn="1"/>
        </p:nvSpPr>
        <p:spPr>
          <a:xfrm>
            <a:off x="2729" y="1346689"/>
            <a:ext cx="9144000" cy="28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>
            <a:endCxn id="26" idx="3"/>
          </p:cNvCxnSpPr>
          <p:nvPr userDrawn="1"/>
        </p:nvCxnSpPr>
        <p:spPr>
          <a:xfrm>
            <a:off x="3545432" y="1487489"/>
            <a:ext cx="560129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 userDrawn="1"/>
        </p:nvSpPr>
        <p:spPr>
          <a:xfrm>
            <a:off x="1205304" y="1318212"/>
            <a:ext cx="2340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FHWA Minnesota Division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1408981" y="175212"/>
            <a:ext cx="7280407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5" descr="C:\Users\terrence.beltz\Pictures\FHWA Mn Loon Logo Transparent no text 3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26" y="175421"/>
            <a:ext cx="1170574" cy="1337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6781800" y="63756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C510D-D580-43A2-9ABD-5D3EEA2F3D97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400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1250" y="1981200"/>
            <a:ext cx="40386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438400" y="6324600"/>
            <a:ext cx="106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3B2977-B28A-4E34-83A7-C212B1FF43A2}" type="datetimeFigureOut">
              <a:rPr lang="en-US" smtClean="0"/>
              <a:pPr/>
              <a:t>4/2/2018</a:t>
            </a:fld>
            <a:endParaRPr lang="en-US" dirty="0"/>
          </a:p>
        </p:txBody>
      </p:sp>
      <p:pic>
        <p:nvPicPr>
          <p:cNvPr id="29" name="Picture 2" descr="C:\Users\terrence.beltz\Pictures\CutFaceCreek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" r="8088" b="60216"/>
          <a:stretch/>
        </p:blipFill>
        <p:spPr bwMode="auto">
          <a:xfrm>
            <a:off x="5483671" y="-5665"/>
            <a:ext cx="3660329" cy="135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 userDrawn="1"/>
        </p:nvSpPr>
        <p:spPr>
          <a:xfrm>
            <a:off x="0" y="-11330"/>
            <a:ext cx="8763000" cy="1352354"/>
          </a:xfrm>
          <a:prstGeom prst="rect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  <a:alpha val="75000"/>
                </a:schemeClr>
              </a:gs>
              <a:gs pos="68000">
                <a:srgbClr val="B9CDE5"/>
              </a:gs>
              <a:gs pos="99167">
                <a:schemeClr val="accent1">
                  <a:lumMod val="40000"/>
                  <a:lumOff val="60000"/>
                  <a:alpha val="0"/>
                </a:schemeClr>
              </a:gs>
              <a:gs pos="88000">
                <a:schemeClr val="accent1">
                  <a:lumMod val="40000"/>
                  <a:lumOff val="60000"/>
                  <a:alpha val="69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7" descr="C:\Users\terrence.beltz\Pictures\FHWA Logo - Horiz - Lrg.tiff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00" y="6391435"/>
            <a:ext cx="1524000" cy="45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 userDrawn="1"/>
        </p:nvSpPr>
        <p:spPr>
          <a:xfrm>
            <a:off x="2729" y="1346689"/>
            <a:ext cx="9144000" cy="28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>
            <a:endCxn id="34" idx="3"/>
          </p:cNvCxnSpPr>
          <p:nvPr userDrawn="1"/>
        </p:nvCxnSpPr>
        <p:spPr>
          <a:xfrm>
            <a:off x="3545432" y="1487489"/>
            <a:ext cx="560129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 userDrawn="1"/>
        </p:nvSpPr>
        <p:spPr>
          <a:xfrm>
            <a:off x="1205304" y="1318212"/>
            <a:ext cx="2340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FHWA Minnesota Division</a:t>
            </a:r>
          </a:p>
        </p:txBody>
      </p:sp>
      <p:pic>
        <p:nvPicPr>
          <p:cNvPr id="16" name="Picture 5" descr="C:\Users\terrence.beltz\Pictures\FHWA Mn Loon Logo Transparent no text 3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26" y="175421"/>
            <a:ext cx="1170574" cy="1337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408981" y="175212"/>
            <a:ext cx="7280407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6781800" y="63756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C510D-D580-43A2-9ABD-5D3EEA2F3D97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88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terrence.beltz\Pictures\CutFaceCree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" r="8088" b="60216"/>
          <a:stretch/>
        </p:blipFill>
        <p:spPr bwMode="auto">
          <a:xfrm>
            <a:off x="5483671" y="-5665"/>
            <a:ext cx="3660329" cy="135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-11330"/>
            <a:ext cx="8763000" cy="1352354"/>
          </a:xfrm>
          <a:prstGeom prst="rect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  <a:alpha val="75000"/>
                </a:schemeClr>
              </a:gs>
              <a:gs pos="68000">
                <a:srgbClr val="B9CDE5"/>
              </a:gs>
              <a:gs pos="99167">
                <a:schemeClr val="accent1">
                  <a:lumMod val="40000"/>
                  <a:lumOff val="60000"/>
                  <a:alpha val="0"/>
                </a:schemeClr>
              </a:gs>
              <a:gs pos="88000">
                <a:schemeClr val="accent1">
                  <a:lumMod val="40000"/>
                  <a:lumOff val="60000"/>
                  <a:alpha val="69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7" descr="C:\Users\terrence.beltz\Pictures\FHWA Logo - Horiz - Lrg.tiff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00" y="6391435"/>
            <a:ext cx="1524000" cy="45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 userDrawn="1"/>
        </p:nvSpPr>
        <p:spPr>
          <a:xfrm>
            <a:off x="2729" y="1346689"/>
            <a:ext cx="9144000" cy="28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>
            <a:endCxn id="26" idx="3"/>
          </p:cNvCxnSpPr>
          <p:nvPr userDrawn="1"/>
        </p:nvCxnSpPr>
        <p:spPr>
          <a:xfrm>
            <a:off x="3545432" y="1487489"/>
            <a:ext cx="560129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 userDrawn="1"/>
        </p:nvSpPr>
        <p:spPr>
          <a:xfrm>
            <a:off x="1205304" y="1318212"/>
            <a:ext cx="2340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FHWA Minnesota Division</a:t>
            </a:r>
          </a:p>
        </p:txBody>
      </p:sp>
      <p:pic>
        <p:nvPicPr>
          <p:cNvPr id="13" name="Picture 5" descr="C:\Users\terrence.beltz\Pictures\FHWA Mn Loon Logo Transparent no text 3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26" y="175421"/>
            <a:ext cx="1170574" cy="1337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08981" y="175212"/>
            <a:ext cx="7280407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6781800" y="63756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C510D-D580-43A2-9ABD-5D3EEA2F3D97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58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C:\Users\terrence.beltz\Pictures\FHWA Logo - Horiz - Lrg.tiff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00" y="6391435"/>
            <a:ext cx="1524000" cy="45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75212"/>
            <a:ext cx="8232189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781800" y="63756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C510D-D580-43A2-9ABD-5D3EEA2F3D97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67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6781800" y="63756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C510D-D580-43A2-9ABD-5D3EEA2F3D97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991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543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4" r:id="rId5"/>
    <p:sldLayoutId id="2147483656" r:id="rId6"/>
  </p:sldLayoutIdLst>
  <p:txStyles>
    <p:titleStyle>
      <a:lvl1pPr algn="ctr" defTabSz="914400" rtl="0" eaLnBrk="1" latinLnBrk="0" hangingPunct="1">
        <a:spcBef>
          <a:spcPct val="0"/>
        </a:spcBef>
        <a:buNone/>
        <a:defRPr lang="en-US" sz="4400" kern="1200" dirty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80000"/>
        <a:buFont typeface="Courier New" panose="02070309020205020404" pitchFamily="49" charset="0"/>
        <a:buChar char="o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80000"/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xdot.gov/inside-txdot/projects/studies/corpus-christi/harbor-bridge.html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kristv.com/story/28768769/civil-rights-complaint-over-harbor-bridge-replacement-project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Engagement Risk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Public</a:t>
            </a:r>
            <a:r>
              <a:rPr lang="en-US" dirty="0"/>
              <a:t> Engagement Workshop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Kris Riesenberg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Technical Services Team Leader</a:t>
            </a:r>
          </a:p>
        </p:txBody>
      </p:sp>
    </p:spTree>
    <p:extLst>
      <p:ext uri="{BB962C8B-B14F-4D97-AF65-F5344CB8AC3E}">
        <p14:creationId xmlns:p14="http://schemas.microsoft.com/office/powerpoint/2010/main" val="399742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public engagement risk?</a:t>
            </a:r>
          </a:p>
          <a:p>
            <a:r>
              <a:rPr lang="en-US" dirty="0"/>
              <a:t>How are the MnDOT/FHWA risks developed?</a:t>
            </a:r>
          </a:p>
          <a:p>
            <a:r>
              <a:rPr lang="en-US" dirty="0"/>
              <a:t>Why is the risk important?</a:t>
            </a:r>
          </a:p>
          <a:p>
            <a:r>
              <a:rPr lang="en-US" dirty="0"/>
              <a:t>What is the expected outcome?</a:t>
            </a:r>
          </a:p>
          <a:p>
            <a:r>
              <a:rPr lang="en-US" dirty="0"/>
              <a:t>What are the next steps?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Engagement Risk</a:t>
            </a:r>
          </a:p>
        </p:txBody>
      </p:sp>
      <p:pic>
        <p:nvPicPr>
          <p:cNvPr id="5" name="Picture 4" descr="Team:Oxford/P&amp;P &lt;strong&gt;public engagement&lt;/strong&gt; - 2014.igem.or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800600"/>
            <a:ext cx="7467600" cy="181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6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customer engagement during scoping is improved, then the customer needs can be understood to help design projects and build public trust.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Engagement Risk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 descr="The Community Association Law Blog: May 20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962400"/>
            <a:ext cx="50800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70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Objectives</a:t>
            </a:r>
          </a:p>
          <a:p>
            <a:r>
              <a:rPr lang="en-US" dirty="0"/>
              <a:t>Assess performance to achieving Objectives</a:t>
            </a:r>
          </a:p>
          <a:p>
            <a:r>
              <a:rPr lang="en-US" dirty="0"/>
              <a:t>Determine Risks</a:t>
            </a:r>
          </a:p>
          <a:p>
            <a:r>
              <a:rPr lang="en-US" dirty="0"/>
              <a:t>Prioritize Risks                                         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/>
              <a:t>Develop Response Strategy        </a:t>
            </a:r>
            <a:r>
              <a:rPr lang="en-US" sz="2800" dirty="0">
                <a:solidFill>
                  <a:srgbClr val="C00000"/>
                </a:solidFill>
                <a:latin typeface="Algerian" panose="04020705040A02060702" pitchFamily="82" charset="0"/>
              </a:rPr>
              <a:t>We</a:t>
            </a:r>
            <a:r>
              <a:rPr lang="en-US" sz="2800" dirty="0">
                <a:latin typeface="Algerian" panose="04020705040A02060702" pitchFamily="82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Algerian" panose="04020705040A02060702" pitchFamily="82" charset="0"/>
              </a:rPr>
              <a:t>are here</a:t>
            </a:r>
          </a:p>
          <a:p>
            <a:r>
              <a:rPr lang="en-US" dirty="0"/>
              <a:t>Implement &amp; Monitor Effectiveness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Process</a:t>
            </a:r>
          </a:p>
        </p:txBody>
      </p:sp>
      <p:sp>
        <p:nvSpPr>
          <p:cNvPr id="7" name="Left Arrow 6" descr="Red arrow with words &quot;WE ARE HERE&quot; pointing toward &quot;Develop Response Strategy&quot;"/>
          <p:cNvSpPr/>
          <p:nvPr/>
        </p:nvSpPr>
        <p:spPr>
          <a:xfrm>
            <a:off x="5410200" y="4419600"/>
            <a:ext cx="609600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26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MnDOT’s</a:t>
            </a:r>
            <a:r>
              <a:rPr lang="en-US" dirty="0"/>
              <a:t> WIG – Customer Trust</a:t>
            </a:r>
          </a:p>
          <a:p>
            <a:r>
              <a:rPr lang="en-US" dirty="0"/>
              <a:t>Performance Based Practical Design – Identify user needs for design consideration</a:t>
            </a:r>
          </a:p>
          <a:p>
            <a:r>
              <a:rPr lang="en-US" dirty="0"/>
              <a:t>Complete Streets – Identify user needs for modal inclusion considerations</a:t>
            </a:r>
          </a:p>
          <a:p>
            <a:r>
              <a:rPr lang="en-US" dirty="0"/>
              <a:t>Title 6 – Identify user needs &amp; impacts for enhancement, avoidance, minimization &amp; mitigation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8981" y="76200"/>
            <a:ext cx="7280407" cy="1242012"/>
          </a:xfrm>
        </p:spPr>
        <p:txBody>
          <a:bodyPr/>
          <a:lstStyle/>
          <a:p>
            <a:r>
              <a:rPr lang="en-US" sz="4000" dirty="0"/>
              <a:t>MN &amp; National </a:t>
            </a:r>
            <a:br>
              <a:rPr lang="en-US" sz="4000" dirty="0"/>
            </a:br>
            <a:r>
              <a:rPr lang="en-US" sz="4000" dirty="0"/>
              <a:t>Importance</a:t>
            </a:r>
          </a:p>
        </p:txBody>
      </p:sp>
    </p:spTree>
    <p:extLst>
      <p:ext uri="{BB962C8B-B14F-4D97-AF65-F5344CB8AC3E}">
        <p14:creationId xmlns:p14="http://schemas.microsoft.com/office/powerpoint/2010/main" val="1760494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S 181 Harbor Bridge Replacement in Texa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144000" cy="46482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434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Civil rights complaint over Harbor Bridge replacement project</a:t>
            </a:r>
          </a:p>
          <a:p>
            <a:r>
              <a:rPr lang="en-US" dirty="0">
                <a:solidFill>
                  <a:schemeClr val="tx1"/>
                </a:solidFill>
              </a:rPr>
              <a:t>Complaint stops the project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sz="1050" b="1" dirty="0"/>
          </a:p>
          <a:p>
            <a:pPr marL="0" indent="0">
              <a:buNone/>
            </a:pPr>
            <a:endParaRPr lang="en-US" sz="1050" b="1" dirty="0"/>
          </a:p>
          <a:p>
            <a:pPr marL="0" indent="0">
              <a:buNone/>
            </a:pPr>
            <a:r>
              <a:rPr lang="en-US" sz="1050" b="1" dirty="0">
                <a:solidFill>
                  <a:schemeClr val="bg1"/>
                </a:solidFill>
              </a:rPr>
              <a:t>US 181 Harbor Bridge Replacement in TX </a:t>
            </a:r>
            <a:r>
              <a:rPr lang="en-US" sz="1050" dirty="0">
                <a:solidFill>
                  <a:schemeClr val="bg1"/>
                </a:solidFill>
              </a:rPr>
              <a:t>- </a:t>
            </a:r>
            <a:r>
              <a:rPr lang="en-US" sz="1050" dirty="0">
                <a:solidFill>
                  <a:schemeClr val="bg1"/>
                </a:solidFill>
                <a:hlinkClick r:id="rId3" tooltip="https://www.txdot.gov/inside-txdot/projects/studies/corpus-christi/harbor-bridge.html"/>
              </a:rPr>
              <a:t>https://www.txdot.gov/inside-txdot/projects/studies/corpus-christi/harbor-bridge.html </a:t>
            </a:r>
            <a:endParaRPr lang="en-US" sz="105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050" b="1" dirty="0">
                <a:solidFill>
                  <a:schemeClr val="bg1"/>
                </a:solidFill>
              </a:rPr>
              <a:t>Civil rights complaint over Harbor Bridge replacement project-  </a:t>
            </a:r>
            <a:r>
              <a:rPr lang="en-US" sz="1050" dirty="0">
                <a:solidFill>
                  <a:schemeClr val="bg1"/>
                </a:solidFill>
                <a:hlinkClick r:id="rId4" tooltip="http://www.kristv.com/story/28768769/civil-rights-complaint-over-harbor-bridge-replacement-project "/>
              </a:rPr>
              <a:t>http://www.kristv.com/story/28768769/civil-rights-complaint-over-harbor-bridge-replacement-project 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TXDOT bridge project stopped</a:t>
            </a:r>
          </a:p>
        </p:txBody>
      </p:sp>
    </p:spTree>
    <p:extLst>
      <p:ext uri="{BB962C8B-B14F-4D97-AF65-F5344CB8AC3E}">
        <p14:creationId xmlns:p14="http://schemas.microsoft.com/office/powerpoint/2010/main" val="1899995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Improved Customer Trust</a:t>
            </a:r>
          </a:p>
          <a:p>
            <a:pPr marL="0" indent="0">
              <a:buNone/>
            </a:pPr>
            <a:r>
              <a:rPr lang="en-US" dirty="0"/>
              <a:t>Enhanced processes for:</a:t>
            </a:r>
          </a:p>
          <a:p>
            <a:r>
              <a:rPr lang="en-US" sz="3000" dirty="0"/>
              <a:t>Identification of affected communities</a:t>
            </a:r>
          </a:p>
          <a:p>
            <a:r>
              <a:rPr lang="en-US" sz="3000" dirty="0"/>
              <a:t>Outreach to understand what is important to affected communities</a:t>
            </a:r>
          </a:p>
          <a:p>
            <a:r>
              <a:rPr lang="en-US" sz="3000" dirty="0"/>
              <a:t>Characterizing the impacts</a:t>
            </a:r>
          </a:p>
          <a:p>
            <a:r>
              <a:rPr lang="en-US" sz="3000" dirty="0"/>
              <a:t>Developing appropriate enhancement, avoidance, minimization, or mitigation measures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Outcomes</a:t>
            </a:r>
          </a:p>
        </p:txBody>
      </p:sp>
      <p:pic>
        <p:nvPicPr>
          <p:cNvPr id="5" name="Picture 4" descr="Building &lt;strong&gt;trust&lt;/strong&gt; in the drama classroom - ho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676400"/>
            <a:ext cx="22098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38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Develop Risk Response Strategies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What specific activities can we do?</a:t>
            </a:r>
          </a:p>
          <a:p>
            <a:pPr marL="0" indent="0">
              <a:buNone/>
            </a:pPr>
            <a:r>
              <a:rPr lang="en-US" dirty="0"/>
              <a:t>Implement Response Strategies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Who’s going to do it &amp; by when?</a:t>
            </a:r>
          </a:p>
          <a:p>
            <a:pPr marL="0" indent="0">
              <a:buNone/>
            </a:pPr>
            <a:r>
              <a:rPr lang="en-US" dirty="0"/>
              <a:t>Monitor Effectiveness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How do we track success &amp; refine strategies?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Next Steps</a:t>
            </a:r>
          </a:p>
        </p:txBody>
      </p:sp>
      <p:pic>
        <p:nvPicPr>
          <p:cNvPr id="7" name="Picture 6" descr="Hablemos de liderazgo: 3 CLAVES PARA QUE SE ACEPTE EL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200400"/>
            <a:ext cx="2579649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88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Thank you!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4" name="Content Placeholder 4" descr="BYOD4L « Bring Your Own Devices for Learning: an open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133600"/>
            <a:ext cx="61722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0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2522</TotalTime>
  <Words>257</Words>
  <Application>Microsoft Office PowerPoint</Application>
  <PresentationFormat>On-screen Show (4:3)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Algerian</vt:lpstr>
      <vt:lpstr>Arial</vt:lpstr>
      <vt:lpstr>Calibri</vt:lpstr>
      <vt:lpstr>Courier New</vt:lpstr>
      <vt:lpstr>Wingdings</vt:lpstr>
      <vt:lpstr>Office Theme</vt:lpstr>
      <vt:lpstr>Public Engagement Risk</vt:lpstr>
      <vt:lpstr>Public Engagement Risk</vt:lpstr>
      <vt:lpstr>Public Engagement Risk </vt:lpstr>
      <vt:lpstr>Risk Process</vt:lpstr>
      <vt:lpstr>MN &amp; National  Importance</vt:lpstr>
      <vt:lpstr>TXDOT bridge project stopped</vt:lpstr>
      <vt:lpstr>Risk Outcomes</vt:lpstr>
      <vt:lpstr>Risk Next Steps</vt:lpstr>
      <vt:lpstr>Conclusion</vt:lpstr>
    </vt:vector>
  </TitlesOfParts>
  <Company>DOT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USDOT_User</dc:creator>
  <cp:lastModifiedBy>Micheal Foley</cp:lastModifiedBy>
  <cp:revision>85</cp:revision>
  <dcterms:created xsi:type="dcterms:W3CDTF">2013-03-26T13:32:15Z</dcterms:created>
  <dcterms:modified xsi:type="dcterms:W3CDTF">2018-04-02T17:55:59Z</dcterms:modified>
</cp:coreProperties>
</file>